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75" r:id="rId10"/>
    <p:sldId id="274" r:id="rId11"/>
    <p:sldId id="273" r:id="rId12"/>
    <p:sldId id="261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61594" autoAdjust="0"/>
  </p:normalViewPr>
  <p:slideViewPr>
    <p:cSldViewPr>
      <p:cViewPr>
        <p:scale>
          <a:sx n="50" d="100"/>
          <a:sy n="50" d="100"/>
        </p:scale>
        <p:origin x="-25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E7D0-B0BC-4101-B9B5-585DA348EAD6}" type="datetimeFigureOut">
              <a:rPr lang="ru-RU" smtClean="0"/>
              <a:pPr/>
              <a:t>12.09.2011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D87C-4835-40C3-AFB7-F172DB3F5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Здравствуйте,</a:t>
            </a:r>
            <a:r>
              <a:rPr lang="ru-RU" baseline="0" dirty="0" smtClean="0"/>
              <a:t> меня зовут Сергеев Виталий и я хочу представить вам проект </a:t>
            </a:r>
            <a:r>
              <a:rPr lang="ru-RU" baseline="0" dirty="0" err="1" smtClean="0"/>
              <a:t>Пазл</a:t>
            </a:r>
            <a:r>
              <a:rPr lang="ru-RU" baseline="0" dirty="0" smtClean="0"/>
              <a:t> текст.</a:t>
            </a:r>
          </a:p>
          <a:p>
            <a:r>
              <a:rPr lang="ru-RU" baseline="0" smtClean="0"/>
              <a:t>Текстовый онлайн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оффлайн</a:t>
            </a:r>
            <a:r>
              <a:rPr lang="ru-RU" baseline="0" dirty="0" smtClean="0"/>
              <a:t> сервис, работающий на любом устройстве.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оценивать будут:</a:t>
            </a:r>
          </a:p>
          <a:p>
            <a:r>
              <a:rPr lang="ru-RU" dirty="0" smtClean="0"/>
              <a:t>Бизнес-модель:</a:t>
            </a:r>
            <a:r>
              <a:rPr lang="ru-RU" baseline="0" dirty="0" smtClean="0"/>
              <a:t> способность получить первые деньги, ясна стратегия продвижения</a:t>
            </a:r>
          </a:p>
          <a:p>
            <a:r>
              <a:rPr lang="ru-RU" baseline="0" dirty="0" smtClean="0"/>
              <a:t>Реалистичность: реализуемость, техническая грамотность</a:t>
            </a:r>
          </a:p>
          <a:p>
            <a:r>
              <a:rPr lang="ru-RU" baseline="0" dirty="0" err="1" smtClean="0"/>
              <a:t>Востребованность</a:t>
            </a:r>
            <a:r>
              <a:rPr lang="ru-RU" baseline="0" dirty="0" smtClean="0"/>
              <a:t>: разумная оценка рынка, нашли ли рынок, здраво ли оценили</a:t>
            </a:r>
          </a:p>
          <a:p>
            <a:r>
              <a:rPr lang="en-US" baseline="0" dirty="0" smtClean="0"/>
              <a:t>impact: </a:t>
            </a:r>
            <a:r>
              <a:rPr lang="ru-RU" baseline="0" dirty="0" smtClean="0"/>
              <a:t>слава, резонанс, эффект</a:t>
            </a:r>
          </a:p>
          <a:p>
            <a:r>
              <a:rPr lang="ru-RU" baseline="0" dirty="0" smtClean="0"/>
              <a:t>Готов ли участвовать лично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charset="0"/>
              </a:rPr>
              <a:t>Человеку становится все тяжелее и тяжелее ориентироваться в массиве информации, свалившемся</a:t>
            </a:r>
            <a:r>
              <a:rPr lang="ru-RU" sz="1200" baseline="0" dirty="0" smtClean="0"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на него вокруг. Наступил век информационных технологий и большинство видов деятельности человека так или иначе связано с обработкой информации. Большинство этой информации хранится в текстовом виде.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 charset="0"/>
            </a:endParaRPr>
          </a:p>
          <a:p>
            <a:r>
              <a:rPr lang="ru-RU" dirty="0" smtClean="0"/>
              <a:t>Какие</a:t>
            </a:r>
            <a:r>
              <a:rPr lang="ru-RU" baseline="0" dirty="0" smtClean="0"/>
              <a:t> проблемы есть у всех при работе с текстом?</a:t>
            </a:r>
          </a:p>
          <a:p>
            <a:r>
              <a:rPr lang="ru-RU" dirty="0" smtClean="0"/>
              <a:t>1. Длинные</a:t>
            </a:r>
          </a:p>
          <a:p>
            <a:r>
              <a:rPr lang="ru-RU" dirty="0" smtClean="0"/>
              <a:t>2. Из них далеко не всегда понятна суть</a:t>
            </a:r>
          </a:p>
          <a:p>
            <a:r>
              <a:rPr lang="ru-RU" dirty="0" smtClean="0"/>
              <a:t>3. С первого взгляда невозможно понять, что в тексте с чем связано</a:t>
            </a:r>
          </a:p>
          <a:p>
            <a:endParaRPr lang="ru-RU" baseline="0" dirty="0" smtClean="0"/>
          </a:p>
          <a:p>
            <a:r>
              <a:rPr lang="ru-RU" baseline="0" dirty="0" err="1" smtClean="0"/>
              <a:t>Пазл</a:t>
            </a:r>
            <a:r>
              <a:rPr lang="ru-RU" baseline="0" dirty="0" smtClean="0"/>
              <a:t> текст поможет в решении этих проблем.</a:t>
            </a:r>
          </a:p>
          <a:p>
            <a:endParaRPr lang="ru-RU" dirty="0" smtClean="0"/>
          </a:p>
          <a:p>
            <a:r>
              <a:rPr lang="ru-RU" dirty="0" smtClean="0"/>
              <a:t>То, что эти проблемы</a:t>
            </a:r>
            <a:r>
              <a:rPr lang="ru-RU" baseline="0" dirty="0" smtClean="0"/>
              <a:t> существуют и что </a:t>
            </a:r>
            <a:r>
              <a:rPr lang="ru-RU" dirty="0" err="1" smtClean="0"/>
              <a:t>пазл</a:t>
            </a:r>
            <a:r>
              <a:rPr lang="ru-RU" dirty="0" smtClean="0"/>
              <a:t> текст </a:t>
            </a:r>
            <a:r>
              <a:rPr lang="ru-RU" baseline="0" dirty="0" smtClean="0"/>
              <a:t>может помочь в решении этих проблем, видно в том числе вот из чего</a:t>
            </a:r>
            <a:r>
              <a:rPr lang="ru-RU" dirty="0" smtClean="0"/>
              <a:t>:</a:t>
            </a:r>
          </a:p>
          <a:p>
            <a:r>
              <a:rPr lang="ru-RU" baseline="0" dirty="0" smtClean="0"/>
              <a:t>* из </a:t>
            </a:r>
            <a:r>
              <a:rPr lang="ru-RU" dirty="0" smtClean="0"/>
              <a:t>10 студентов аспирантов, ведущих мастер-классов,</a:t>
            </a:r>
            <a:r>
              <a:rPr lang="ru-RU" baseline="0" dirty="0" smtClean="0"/>
              <a:t> которым я на ЛША предлагал </a:t>
            </a:r>
            <a:r>
              <a:rPr lang="ru-RU" baseline="0" dirty="0" err="1" smtClean="0"/>
              <a:t>потестировать</a:t>
            </a:r>
            <a:r>
              <a:rPr lang="ru-RU" baseline="0" dirty="0" smtClean="0"/>
              <a:t> этот продукт, 8 человек согласились, а 5-ро сказали что готовы купить этот продукт</a:t>
            </a:r>
          </a:p>
          <a:p>
            <a:r>
              <a:rPr lang="ru-RU" baseline="0" dirty="0" smtClean="0"/>
              <a:t>* 6 проектов в ЛША захотели интегрировать текстовый формат </a:t>
            </a:r>
            <a:r>
              <a:rPr lang="ru-RU" baseline="0" dirty="0" err="1" smtClean="0"/>
              <a:t>Пазл</a:t>
            </a:r>
            <a:r>
              <a:rPr lang="ru-RU" baseline="0" dirty="0" smtClean="0"/>
              <a:t> текст в свои системы</a:t>
            </a:r>
          </a:p>
          <a:p>
            <a:r>
              <a:rPr lang="ru-RU" baseline="0" dirty="0" smtClean="0"/>
              <a:t>* когда мы искали сайты конкурентов, находили только частичную реализацию, а в запросах посетителей находили именно те функции, что мы реализуем. У конкурентов нет подхода к их реализации, а у нас есть – это </a:t>
            </a:r>
            <a:r>
              <a:rPr lang="ru-RU" baseline="0" dirty="0" err="1" smtClean="0"/>
              <a:t>Пазл</a:t>
            </a:r>
            <a:r>
              <a:rPr lang="ru-RU" baseline="0" dirty="0" smtClean="0"/>
              <a:t> текст.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в чём же суть инструмента?</a:t>
            </a:r>
          </a:p>
          <a:p>
            <a:r>
              <a:rPr lang="ru-RU" dirty="0" smtClean="0"/>
              <a:t>Его суть отражена в названии: любой готовый текст можно поделить на кусочки. И из разных кусочков с некоторыми оговорками всегда можно собрать</a:t>
            </a:r>
            <a:r>
              <a:rPr lang="ru-RU" baseline="0" dirty="0" smtClean="0"/>
              <a:t> текст подобно тому как складывается </a:t>
            </a:r>
            <a:r>
              <a:rPr lang="ru-RU" baseline="0" dirty="0" err="1" smtClean="0"/>
              <a:t>пазл</a:t>
            </a:r>
            <a:r>
              <a:rPr lang="ru-RU" baseline="0" dirty="0" smtClean="0"/>
              <a:t>.</a:t>
            </a:r>
          </a:p>
          <a:p>
            <a:endParaRPr lang="en-US" dirty="0" smtClean="0"/>
          </a:p>
          <a:p>
            <a:r>
              <a:rPr lang="ru-RU" dirty="0" smtClean="0"/>
              <a:t>На</a:t>
            </a:r>
            <a:r>
              <a:rPr lang="ru-RU" baseline="0" dirty="0" smtClean="0"/>
              <a:t> слайде отражены все элементарные единицы из которых состоит формат. Во-первых, это просто листок книги, в котором мы словно маркером обозначаем выдержки, цитаты из текста. Во-вторых, это комментарий, текстовый блок, привязанный к тексту в определенном месте. В-третьих, это заметка, тоже текстовый блок, но уже не привязанный к тексту, а возникший в системе другим способом.</a:t>
            </a:r>
          </a:p>
          <a:p>
            <a:r>
              <a:rPr lang="ru-RU" baseline="0" dirty="0" smtClean="0"/>
              <a:t>Есть набор тем, тегов, к которым могут принадлежать выдержки, комментарии и заметки. Причем каждый этот элемент может быть в дальнейшем самостоятельной рабочей единицей информации.</a:t>
            </a:r>
          </a:p>
          <a:p>
            <a:r>
              <a:rPr lang="ru-RU" baseline="0" dirty="0" smtClean="0"/>
              <a:t>Системой человек может пользоваться только для себя, или в группе с другими людьми.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baseline="0" dirty="0" smtClean="0"/>
              <a:t> примеру, человек читает книгу. Он сразу отмечает, что в ней ему понравилось, что нет. Школьник к примеру знает, что учитель будет проверять знание </a:t>
            </a:r>
            <a:r>
              <a:rPr lang="ru-RU" baseline="0" dirty="0" err="1" smtClean="0"/>
              <a:t>фактологического</a:t>
            </a:r>
            <a:r>
              <a:rPr lang="ru-RU" baseline="0" dirty="0" smtClean="0"/>
              <a:t> материала в художественном произведении. Поэтому при чтении он просто отмечает нужные места: внешность героев, год событий и прочее. Потом в один щелчок он видит только соответствующие выдержки из текста. Или студент, готовясь к сессии, привязывает материал из электронных лекций, методички и учебника к каждому билету. И достаточно всего 1-2 таких студента на курс, чтобы все 50-100 человек с потока уже не рыскали долго в методичке или в учебнике, чтобы найти то самое место, необходимое для понимания выбранного билета.</a:t>
            </a:r>
          </a:p>
          <a:p>
            <a:r>
              <a:rPr lang="ru-RU" baseline="0" dirty="0" smtClean="0"/>
              <a:t>Организатор бизнеса может желать найти новый подход к обучению сотрудников. Ему надо перелопатить огромное количество литературы. Он выделяет важные моменты и более того – отдаёт обработанный материал своему другу. У друга нету времени читать все те же книжки, а отработанные таким способом он с удовольствием прочтёт.</a:t>
            </a:r>
          </a:p>
          <a:p>
            <a:r>
              <a:rPr lang="ru-RU" baseline="0" dirty="0" smtClean="0"/>
              <a:t>И другие примеры.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примеры:</a:t>
            </a:r>
            <a:r>
              <a:rPr lang="ru-RU" baseline="0" dirty="0" smtClean="0"/>
              <a:t> человек хочет быстро оценить о чем книга по пометкам друга,</a:t>
            </a:r>
            <a:br>
              <a:rPr lang="ru-RU" baseline="0" dirty="0" smtClean="0"/>
            </a:br>
            <a:r>
              <a:rPr lang="ru-RU" baseline="0" dirty="0" smtClean="0"/>
              <a:t>быстро вспоминает книгу, которую сам прочитал,</a:t>
            </a:r>
            <a:br>
              <a:rPr lang="ru-RU" baseline="0" dirty="0" smtClean="0"/>
            </a:br>
            <a:r>
              <a:rPr lang="ru-RU" baseline="0" dirty="0" smtClean="0"/>
              <a:t>использует собственный конспект в работе.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выделять куски текста</a:t>
            </a:r>
          </a:p>
          <a:p>
            <a:r>
              <a:rPr lang="ru-RU" baseline="0" dirty="0" smtClean="0"/>
              <a:t>комментировать</a:t>
            </a:r>
          </a:p>
          <a:p>
            <a:r>
              <a:rPr lang="ru-RU" baseline="0" dirty="0" smtClean="0"/>
              <a:t>делиться с другими</a:t>
            </a:r>
          </a:p>
          <a:p>
            <a:r>
              <a:rPr lang="ru-RU" baseline="0" dirty="0" smtClean="0"/>
              <a:t>другие их читают могут обсуждать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Если читая книгу, человек выделил в ней некоторые места как маловажные, то логично уметь их выкинуть – для того, чтобы просто сократить количество воды в тексте. Это урезанная модификация книги. К примеру, гуманитарную книжку сократит технарь и следующий технарь её не забросит при чтении, а как минимум вкратце ознакомится со всем важным материалом.</a:t>
            </a:r>
          </a:p>
          <a:p>
            <a:r>
              <a:rPr lang="ru-RU" baseline="0" dirty="0" smtClean="0"/>
              <a:t>Или наоборот, читая учебник, одному, второму, третьему человеку был непонятен какой-то фрагмент. О чём он оставлял соответствующие пометки. Четвёртый читатель, видя непонимание первых трёх и зная, что автор имел в виду на самом деле, делает в этом месте разъяснение. Так получается расширенная версия книги с пояснениями трудных мест, дополнительными примерами.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Тем,</a:t>
            </a:r>
            <a:r>
              <a:rPr lang="ru-RU" baseline="0" dirty="0" smtClean="0"/>
              <a:t> кто использует сервис </a:t>
            </a:r>
            <a:r>
              <a:rPr lang="en-US" baseline="0" dirty="0" err="1" smtClean="0"/>
              <a:t>evernote</a:t>
            </a:r>
            <a:r>
              <a:rPr lang="en-US" baseline="0" dirty="0" smtClean="0"/>
              <a:t>, </a:t>
            </a:r>
            <a:r>
              <a:rPr lang="ru-RU" baseline="0" dirty="0" smtClean="0"/>
              <a:t>не надо объяснять, что такое электронная память. Человек часто думает над какой-то темой. Мысль может прийти в любой момент. На эту тему жизнь подкидывает множество интересных фактов, будь то и статья в интернете, и фраза, сказанная кем-то в обсуждении, и интересная картинка. Если всё это вовремя сохранять, материал упущен не будет. Для этого всего лишь надо иметь при себе мобильный телефон или планшет. Зафиксировать мысль грубо, а потом, придя домой или возвращаясь к этой теме, расшифровать эту мысль в полную. Это как раз те блоки текста, о которых я говорил описывая базовый принцип </a:t>
            </a:r>
            <a:r>
              <a:rPr lang="ru-RU" baseline="0" dirty="0" err="1" smtClean="0"/>
              <a:t>пазл</a:t>
            </a:r>
            <a:r>
              <a:rPr lang="ru-RU" baseline="0" dirty="0" smtClean="0"/>
              <a:t> текста.</a:t>
            </a:r>
          </a:p>
          <a:p>
            <a:endParaRPr lang="ru-RU" baseline="0" dirty="0" smtClean="0"/>
          </a:p>
          <a:p>
            <a:r>
              <a:rPr lang="ru-RU" dirty="0" smtClean="0"/>
              <a:t>разобраться в собственных мыслях,</a:t>
            </a:r>
            <a:r>
              <a:rPr lang="ru-RU" baseline="0" dirty="0" smtClean="0"/>
              <a:t> подходах,</a:t>
            </a:r>
          </a:p>
          <a:p>
            <a:r>
              <a:rPr lang="ru-RU" baseline="0" dirty="0" smtClean="0"/>
              <a:t>база знаний для фирмы,</a:t>
            </a:r>
            <a:br>
              <a:rPr lang="ru-RU" baseline="0" dirty="0" smtClean="0"/>
            </a:br>
            <a:r>
              <a:rPr lang="ru-RU" baseline="0" dirty="0" smtClean="0"/>
              <a:t>электронный секретарь-помощник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того, как человек вычитал нужный материал, придумал достаточное количество заметок</a:t>
            </a:r>
            <a:r>
              <a:rPr lang="ru-RU" baseline="0" dirty="0" smtClean="0"/>
              <a:t> на тему, вполне возможно, что он захочет или ему надо зафиксировать своё новое понимание на бумаге. Тогда он просто располагает выдержки из книг, комментарии, заметки из электронной памяти – напротив чистого листа бумаги и начинает писать текст. При этом он может свободно двигать эти комментарии и фактически иметь под рукой план того, о чём надо написать.</a:t>
            </a:r>
          </a:p>
          <a:p>
            <a:r>
              <a:rPr lang="ru-RU" baseline="0" dirty="0" smtClean="0"/>
              <a:t>Написав один текст, человек поймёт, что у него выросло новое понимание. Тогда он захочет написать вторую версию текста. И это будет итеративная компиляция заметок, прочитанного, в новый </a:t>
            </a:r>
            <a:r>
              <a:rPr lang="ru-RU" baseline="0" dirty="0" err="1" smtClean="0"/>
              <a:t>контент</a:t>
            </a:r>
            <a:r>
              <a:rPr lang="ru-RU" baseline="0" dirty="0" smtClean="0"/>
              <a:t>. При этом всегда можно будет проследить, откуда взялась та или иная мысль и в один щелчок попасть в первоисточник, исходный контекст её возникновения.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идеале когда студент будет писать диплом или курсовую, теперь снизу не нужно перечислять источники литературы и информации. Они будут и так доступны в один щелчок.</a:t>
            </a:r>
          </a:p>
          <a:p>
            <a:r>
              <a:rPr lang="ru-RU" baseline="0" dirty="0" smtClean="0"/>
              <a:t>Школьник может похожим образом писать сочинение, используя исходный материал произведения (или нескольких).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dirty="0" smtClean="0"/>
              <a:t>написание курсовой,</a:t>
            </a:r>
            <a:r>
              <a:rPr lang="ru-RU" baseline="0" dirty="0" smtClean="0"/>
              <a:t> диплома, тренинга,</a:t>
            </a:r>
          </a:p>
          <a:p>
            <a:r>
              <a:rPr lang="ru-RU" baseline="0" dirty="0" smtClean="0"/>
              <a:t>подбор материала для презентации,</a:t>
            </a:r>
          </a:p>
          <a:p>
            <a:r>
              <a:rPr lang="ru-RU" baseline="0" dirty="0" smtClean="0"/>
              <a:t>прочее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87C-4835-40C3-AFB7-F172DB3F57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860-3B47-4863-BC34-CF504773ED53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884D-A470-42CC-9ADC-EE9FF7C6C630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6D61-C16E-4101-9C3D-42D8B53C8D78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A0D8-11C8-4C72-A6C7-3E70BF8194ED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5BEE-82BE-4E18-8CB2-E7B279A55925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C18D-63B9-4425-BCEF-E015A58306A2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735E-8316-4AE6-9502-8B81A69DBB9D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1040-ACF0-4C35-95AE-A291146897DB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92FC-30A4-4CC5-BFC1-2DE6AE06E916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FE-411E-4281-A740-7EEBBCAEC42D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441D-5E70-449C-9B6F-FEE1B5835B9D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0C4C-4E5F-4A00-9F70-5840F714500D}" type="datetime1">
              <a:rPr lang="ru-RU" smtClean="0"/>
              <a:pPr/>
              <a:t>12.09.2011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5040-BB25-4F49-AC33-B6580879E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ntlab.ru/" TargetMode="External"/><Relationship Id="rId2" Type="http://schemas.openxmlformats.org/officeDocument/2006/relationships/hyperlink" Target="http://lib.rus.e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google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srgvet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puzzletext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4696" y="-24"/>
            <a:ext cx="6357898" cy="22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7200" b="1" dirty="0" err="1" smtClean="0">
                <a:solidFill>
                  <a:schemeClr val="tx2"/>
                </a:solidFill>
                <a:latin typeface="Book Antiqua" pitchFamily="18" charset="0"/>
              </a:rPr>
              <a:t>Пазл</a:t>
            </a:r>
            <a:r>
              <a:rPr lang="ru-RU" sz="7200" b="1" dirty="0" smtClean="0">
                <a:solidFill>
                  <a:schemeClr val="tx2"/>
                </a:solidFill>
                <a:latin typeface="Book Antiqua" pitchFamily="18" charset="0"/>
              </a:rPr>
              <a:t> текст</a:t>
            </a:r>
            <a:endParaRPr lang="ru-RU" sz="7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1" name="Рисунок 10" descr="puzzles-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7" y="1142989"/>
            <a:ext cx="4734231" cy="3500462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744" y="2000245"/>
            <a:ext cx="39290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/>
              <a:t>комплексный </a:t>
            </a:r>
            <a:r>
              <a:rPr lang="ru-RU" sz="3600" dirty="0" smtClean="0"/>
              <a:t>сервис </a:t>
            </a:r>
            <a:r>
              <a:rPr lang="ru-RU" sz="3600" dirty="0"/>
              <a:t>по работе с </a:t>
            </a:r>
            <a:r>
              <a:rPr lang="ru-RU" sz="3600" dirty="0" smtClean="0"/>
              <a:t>текстовой</a:t>
            </a:r>
          </a:p>
          <a:p>
            <a:r>
              <a:rPr lang="ru-RU" sz="3600" dirty="0" smtClean="0"/>
              <a:t>информацией</a:t>
            </a:r>
            <a:endParaRPr lang="ru-RU" sz="36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7158" y="4572037"/>
            <a:ext cx="83582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 smtClean="0"/>
              <a:t>читатель, редактор, писатель</a:t>
            </a:r>
            <a:r>
              <a:rPr lang="en-US" sz="3600" dirty="0" smtClean="0"/>
              <a:t>, </a:t>
            </a:r>
            <a:r>
              <a:rPr lang="ru-RU" sz="3600" dirty="0" smtClean="0"/>
              <a:t>педагог, …</a:t>
            </a:r>
            <a:endParaRPr lang="ru-RU" sz="36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29330"/>
            <a:ext cx="9144000" cy="78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smtClean="0"/>
              <a:t>Сергеев Виталий, Конурин Антон, </a:t>
            </a:r>
            <a:r>
              <a:rPr lang="ru-RU" sz="2000" dirty="0" err="1" smtClean="0"/>
              <a:t>Гужина</a:t>
            </a:r>
            <a:r>
              <a:rPr lang="ru-RU" sz="2000" dirty="0" smtClean="0"/>
              <a:t> Анна – ЛША 2011</a:t>
            </a:r>
          </a:p>
          <a:p>
            <a:pPr algn="ctr"/>
            <a:r>
              <a:rPr lang="ru-RU" sz="1600" dirty="0" smtClean="0"/>
              <a:t>Просьба презентацию  не распространять, а для </a:t>
            </a:r>
            <a:r>
              <a:rPr lang="ru-RU" sz="1600" dirty="0" err="1" smtClean="0"/>
              <a:t>бизнес-ангелов</a:t>
            </a:r>
            <a:r>
              <a:rPr lang="ru-RU" sz="1600" dirty="0" smtClean="0"/>
              <a:t> распространять только с  предварительным уведомлением автора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Рынок по кейсу «вдумчивое чтение»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Весь мир</a:t>
            </a:r>
            <a:br>
              <a:rPr lang="ru-RU" dirty="0" smtClean="0"/>
            </a:br>
            <a:r>
              <a:rPr lang="ru-RU" dirty="0" smtClean="0"/>
              <a:t>30-70% читателей</a:t>
            </a:r>
          </a:p>
          <a:p>
            <a:r>
              <a:rPr lang="ru-RU" dirty="0" smtClean="0"/>
              <a:t>Россия 40 – 80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оффлайн-читателей</a:t>
            </a:r>
            <a:endParaRPr lang="ru-RU" dirty="0" smtClean="0"/>
          </a:p>
          <a:p>
            <a:r>
              <a:rPr lang="ru-RU" dirty="0" smtClean="0"/>
              <a:t>Посещений книжных сайтов: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>
                <a:hlinkClick r:id="rId2"/>
              </a:rPr>
              <a:t>http://lib.rus.ec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3 </a:t>
            </a:r>
            <a:r>
              <a:rPr lang="ru-RU" dirty="0" err="1" smtClean="0"/>
              <a:t>млн</a:t>
            </a:r>
            <a:r>
              <a:rPr lang="ru-RU" dirty="0" smtClean="0"/>
              <a:t> в месяц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>
                <a:hlinkClick r:id="rId3"/>
              </a:rPr>
              <a:t>http://fantlab.ru</a:t>
            </a:r>
            <a:r>
              <a:rPr lang="en-US" dirty="0" smtClean="0"/>
              <a:t> – 0,5 </a:t>
            </a:r>
            <a:r>
              <a:rPr lang="ru-RU" dirty="0" err="1" smtClean="0"/>
              <a:t>млн</a:t>
            </a:r>
            <a:r>
              <a:rPr lang="ru-RU" dirty="0" smtClean="0"/>
              <a:t> в месяц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Вконтакте</a:t>
            </a:r>
            <a:r>
              <a:rPr lang="ru-RU" dirty="0" smtClean="0"/>
              <a:t> «Я читаю» – 0,3 </a:t>
            </a:r>
            <a:r>
              <a:rPr lang="ru-RU" dirty="0" err="1" smtClean="0"/>
              <a:t>млн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4"/>
              </a:rPr>
              <a:t>http://books.google.com</a:t>
            </a:r>
            <a:r>
              <a:rPr lang="en-US" dirty="0" smtClean="0"/>
              <a:t> – </a:t>
            </a:r>
            <a:r>
              <a:rPr lang="ru-RU" dirty="0" smtClean="0"/>
              <a:t> десятки </a:t>
            </a:r>
            <a:r>
              <a:rPr lang="ru-RU" dirty="0" err="1" smtClean="0"/>
              <a:t>млн</a:t>
            </a:r>
            <a:r>
              <a:rPr lang="ru-RU" dirty="0" smtClean="0"/>
              <a:t> пользователей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1% аудитории согласен платить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Уже есть желающие пользоваться и </a:t>
            </a:r>
            <a:r>
              <a:rPr lang="ru-RU" u="sng" dirty="0" smtClean="0"/>
              <a:t>купить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деньги?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err="1" smtClean="0"/>
              <a:t>Freemium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весь базовый функционал бесплатно,</a:t>
            </a:r>
            <a:br>
              <a:rPr lang="ru-RU" dirty="0" smtClean="0"/>
            </a:br>
            <a:r>
              <a:rPr lang="ru-RU" dirty="0" smtClean="0"/>
              <a:t>превысив лимиты – абонентская плата</a:t>
            </a:r>
            <a:endParaRPr lang="en-US" dirty="0" smtClean="0"/>
          </a:p>
          <a:p>
            <a:r>
              <a:rPr lang="ru-RU" dirty="0" smtClean="0"/>
              <a:t>Партнёрские соглашения с сайтами книголюбов (наш сервис соберёт читающую аудиторию)</a:t>
            </a:r>
          </a:p>
          <a:p>
            <a:r>
              <a:rPr lang="ru-RU" dirty="0" smtClean="0"/>
              <a:t>Государственное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: гранты и прочее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/>
              <a:t>Техническая реализация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84"/>
            <a:ext cx="8715436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Компьютер, планшеты, телефоны;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и </a:t>
            </a:r>
            <a:r>
              <a:rPr lang="ru-RU" sz="2400" dirty="0" err="1" smtClean="0"/>
              <a:t>оффлайн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API, standalone,</a:t>
            </a:r>
            <a:r>
              <a:rPr lang="ru-RU" sz="2400" dirty="0" smtClean="0"/>
              <a:t> приложения в соц.сетях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en-US" sz="2400" dirty="0" err="1" smtClean="0"/>
              <a:t>iFrame</a:t>
            </a:r>
            <a:r>
              <a:rPr lang="en-US" sz="2400" dirty="0" smtClean="0"/>
              <a:t>, </a:t>
            </a:r>
            <a:r>
              <a:rPr lang="ru-RU" sz="2400" dirty="0" err="1" smtClean="0"/>
              <a:t>плагины</a:t>
            </a: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Клиент: </a:t>
            </a:r>
            <a:r>
              <a:rPr lang="en-US" sz="2400" dirty="0" smtClean="0"/>
              <a:t>HTML5 (local DB, application cache)</a:t>
            </a: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ru-RU" sz="2000" dirty="0" smtClean="0"/>
              <a:t>Будет работать и в </a:t>
            </a:r>
            <a:r>
              <a:rPr lang="ru-RU" sz="2000" u="sng" dirty="0" err="1" smtClean="0"/>
              <a:t>оффлайн</a:t>
            </a:r>
            <a:r>
              <a:rPr lang="ru-RU" sz="2000" dirty="0" smtClean="0"/>
              <a:t>, и в </a:t>
            </a:r>
            <a:r>
              <a:rPr lang="ru-RU" sz="2000" u="sng" dirty="0" err="1" smtClean="0"/>
              <a:t>онлайн</a:t>
            </a:r>
            <a:r>
              <a:rPr lang="ru-RU" sz="2000" dirty="0" smtClean="0"/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интерфейс сервиса (</a:t>
            </a:r>
            <a:r>
              <a:rPr lang="ru-RU" sz="2000" dirty="0" err="1" smtClean="0"/>
              <a:t>пальцеориентированный</a:t>
            </a:r>
            <a:r>
              <a:rPr lang="ru-RU" sz="2000" dirty="0" smtClean="0"/>
              <a:t>),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«сайт-хамелеон» </a:t>
            </a:r>
            <a:r>
              <a:rPr lang="en-US" sz="2000" dirty="0" smtClean="0"/>
              <a:t>CSS </a:t>
            </a:r>
            <a:r>
              <a:rPr lang="ru-RU" sz="2000" dirty="0" smtClean="0"/>
              <a:t>от настольного компьютера</a:t>
            </a:r>
            <a:r>
              <a:rPr lang="en-US" sz="2000" dirty="0" smtClean="0"/>
              <a:t> </a:t>
            </a:r>
            <a:r>
              <a:rPr lang="ru-RU" sz="2000" dirty="0" smtClean="0"/>
              <a:t>до </a:t>
            </a:r>
            <a:r>
              <a:rPr lang="en-US" sz="2000" dirty="0" err="1" smtClean="0"/>
              <a:t>iPhone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400" dirty="0" smtClean="0"/>
              <a:t>Сервер: </a:t>
            </a:r>
            <a:r>
              <a:rPr lang="en-US" sz="2400" dirty="0" smtClean="0"/>
              <a:t>Java, </a:t>
            </a:r>
            <a:r>
              <a:rPr lang="en-US" sz="2400" dirty="0" err="1" smtClean="0"/>
              <a:t>postGreSQL</a:t>
            </a:r>
            <a:r>
              <a:rPr lang="en-US" sz="2400" dirty="0" smtClean="0"/>
              <a:t>; </a:t>
            </a:r>
            <a:r>
              <a:rPr lang="en-US" sz="2400" dirty="0" err="1" smtClean="0"/>
              <a:t>nginx</a:t>
            </a:r>
            <a:endParaRPr lang="ru-RU" sz="2400" dirty="0" smtClean="0"/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ru-RU" sz="2000" dirty="0" smtClean="0"/>
              <a:t>    БД,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конвертация форматов книг (</a:t>
            </a:r>
            <a:r>
              <a:rPr lang="en-US" sz="2000" dirty="0" smtClean="0"/>
              <a:t>fb2, </a:t>
            </a:r>
            <a:r>
              <a:rPr lang="en-US" sz="2000" dirty="0" err="1" smtClean="0"/>
              <a:t>ePub</a:t>
            </a:r>
            <a:r>
              <a:rPr lang="en-US" sz="2000" dirty="0" smtClean="0"/>
              <a:t>, doc, </a:t>
            </a:r>
            <a:r>
              <a:rPr lang="en-US" sz="2000" dirty="0" err="1" smtClean="0"/>
              <a:t>pdf</a:t>
            </a:r>
            <a:r>
              <a:rPr lang="en-US" sz="2000" dirty="0" smtClean="0"/>
              <a:t>, …) </a:t>
            </a:r>
            <a:r>
              <a:rPr lang="ru-RU" sz="2000" dirty="0" smtClean="0"/>
              <a:t>в </a:t>
            </a:r>
            <a:r>
              <a:rPr lang="ru-RU" sz="2000" dirty="0" err="1" smtClean="0"/>
              <a:t>пазл-текст</a:t>
            </a:r>
            <a:r>
              <a:rPr lang="ru-RU" sz="2000" dirty="0" smtClean="0"/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OCR (</a:t>
            </a:r>
            <a:r>
              <a:rPr lang="en-US" sz="2000" dirty="0" err="1" smtClean="0"/>
              <a:t>djvu</a:t>
            </a:r>
            <a:r>
              <a:rPr lang="en-US" sz="2000" dirty="0" smtClean="0"/>
              <a:t>),</a:t>
            </a:r>
            <a:br>
              <a:rPr lang="en-US" sz="2000" dirty="0" smtClean="0"/>
            </a:br>
            <a:r>
              <a:rPr lang="ru-RU" sz="2000" dirty="0" smtClean="0"/>
              <a:t>м.б. перевод, генерирование страниц в картинки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Инвестиционное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На проработку прототипа за 3 месяца 500 – 700 тыс. </a:t>
            </a:r>
            <a:r>
              <a:rPr lang="ru-RU" sz="2400" dirty="0" err="1" smtClean="0"/>
              <a:t>руб</a:t>
            </a:r>
            <a:endParaRPr lang="ru-RU" sz="2400" dirty="0" smtClean="0"/>
          </a:p>
          <a:p>
            <a:r>
              <a:rPr lang="ru-RU" sz="2400" dirty="0" smtClean="0"/>
              <a:t>На изготовление бета-версии за полгода-год 2 – 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руб</a:t>
            </a:r>
            <a:r>
              <a:rPr lang="ru-RU" sz="2400" dirty="0" smtClean="0"/>
              <a:t>, доля 20%</a:t>
            </a:r>
          </a:p>
          <a:p>
            <a:endParaRPr lang="ru-RU" sz="2400" dirty="0" smtClean="0"/>
          </a:p>
          <a:p>
            <a:r>
              <a:rPr lang="ru-RU" sz="2400" dirty="0" smtClean="0"/>
              <a:t>Маркетинговый бюджет как минимум удваивает затраты, будем использовать по максимуму </a:t>
            </a:r>
            <a:r>
              <a:rPr lang="ru-RU" sz="2400" dirty="0" err="1" smtClean="0"/>
              <a:t>малозатратное</a:t>
            </a:r>
            <a:r>
              <a:rPr lang="ru-RU" sz="2400" dirty="0" smtClean="0"/>
              <a:t> продвижение</a:t>
            </a:r>
          </a:p>
          <a:p>
            <a:endParaRPr lang="ru-RU" sz="2400" dirty="0" smtClean="0"/>
          </a:p>
          <a:p>
            <a:r>
              <a:rPr lang="ru-RU" sz="2400" dirty="0" smtClean="0"/>
              <a:t>Точка самоокупаемости примерно через 2-4 года после запуска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2545"/>
            <a:ext cx="8229600" cy="1143000"/>
          </a:xfrm>
        </p:spPr>
        <p:txBody>
          <a:bodyPr/>
          <a:lstStyle/>
          <a:p>
            <a:r>
              <a:rPr lang="ru-RU" dirty="0" smtClean="0"/>
              <a:t>Ищем бизнес-ангела!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5643586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4572008"/>
            <a:ext cx="842968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Те, кому не хватает такого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сервиса – пишите и звоните)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aseline="0" dirty="0" smtClean="0"/>
              <a:t>Нужны тестеры, дадим</a:t>
            </a:r>
            <a:r>
              <a:rPr lang="ru-RU" sz="2400" dirty="0" smtClean="0"/>
              <a:t> пожизненный бесплатный </a:t>
            </a:r>
            <a:r>
              <a:rPr lang="ru-RU" sz="2400" dirty="0" err="1" smtClean="0"/>
              <a:t>аккаунт</a:t>
            </a:r>
            <a:r>
              <a:rPr lang="ru-RU" sz="2400" dirty="0" smtClean="0"/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2000240"/>
            <a:ext cx="414337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Контактные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данные: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285984" y="2643182"/>
            <a:ext cx="4572032" cy="1643074"/>
            <a:chOff x="357126" y="2857488"/>
            <a:chExt cx="4572032" cy="164307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Содержимое 2"/>
            <p:cNvSpPr txBox="1">
              <a:spLocks/>
            </p:cNvSpPr>
            <p:nvPr/>
          </p:nvSpPr>
          <p:spPr>
            <a:xfrm>
              <a:off x="357126" y="2857488"/>
              <a:ext cx="4572032" cy="16430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Сергеев Виталий,</a:t>
              </a:r>
            </a:p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+7-923-249-1331,</a:t>
              </a:r>
            </a:p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800" dirty="0" smtClean="0"/>
                <a:t> 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hlinkClick r:id="rId2"/>
                </a:rPr>
                <a:t>srgvetal@gmail.com</a:t>
              </a:r>
              <a:endPara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endParaRPr>
            </a:p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Рисунок 10" descr="фото неофиц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242" y="2903518"/>
              <a:ext cx="1288806" cy="15716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2" name="Рисунок 11" descr="крылья-бизнес-ангел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950059" cy="1519817"/>
          </a:xfrm>
          <a:prstGeom prst="rect">
            <a:avLst/>
          </a:prstGeom>
        </p:spPr>
      </p:pic>
      <p:pic>
        <p:nvPicPr>
          <p:cNvPr id="13" name="Рисунок 12" descr="крылья-бизнес-ангела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8282" y="243428"/>
            <a:ext cx="1944471" cy="1419241"/>
          </a:xfrm>
          <a:prstGeom prst="rect">
            <a:avLst/>
          </a:prstGeom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386186" y="5286388"/>
            <a:ext cx="842968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400" dirty="0" smtClean="0">
                <a:hlinkClick r:id="rId6"/>
              </a:rPr>
              <a:t>twitter.com/</a:t>
            </a:r>
            <a:r>
              <a:rPr lang="en-US" sz="2400" dirty="0" err="1" smtClean="0">
                <a:hlinkClick r:id="rId6"/>
              </a:rPr>
              <a:t>puzzletext</a:t>
            </a:r>
            <a:r>
              <a:rPr lang="en-US" sz="2400" dirty="0" smtClean="0"/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chreibtischcha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6929486" cy="4850641"/>
          </a:xfrm>
          <a:prstGeom prst="rect">
            <a:avLst/>
          </a:prstGeom>
        </p:spPr>
      </p:pic>
      <p:pic>
        <p:nvPicPr>
          <p:cNvPr id="9" name="Содержимое 8" descr="veselyy-chuva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1285860"/>
            <a:ext cx="6100461" cy="528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Проблемы… решим!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37207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329" y="1428736"/>
            <a:ext cx="42550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1486" y="4000504"/>
            <a:ext cx="567343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text-bloc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1951788" cy="1071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/>
              <a:t>Базовые принципы</a:t>
            </a:r>
            <a:endParaRPr lang="ru-RU" dirty="0"/>
          </a:p>
        </p:txBody>
      </p:sp>
      <p:pic>
        <p:nvPicPr>
          <p:cNvPr id="8" name="Содержимое 7" descr="text-shee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2150739"/>
            <a:ext cx="3489981" cy="3340105"/>
          </a:xfrm>
        </p:spPr>
      </p:pic>
      <p:sp>
        <p:nvSpPr>
          <p:cNvPr id="4" name="TextBox 3"/>
          <p:cNvSpPr txBox="1"/>
          <p:nvPr/>
        </p:nvSpPr>
        <p:spPr>
          <a:xfrm>
            <a:off x="1643042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текст, размеченный в </a:t>
            </a:r>
            <a:r>
              <a:rPr lang="ru-RU" sz="2000" dirty="0" err="1" smtClean="0"/>
              <a:t>пазл-формате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3365185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выдержки в нём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149368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блок текста</a:t>
            </a:r>
          </a:p>
          <a:p>
            <a:pPr algn="ctr"/>
            <a:r>
              <a:rPr lang="ru-RU" sz="2000" dirty="0" smtClean="0"/>
              <a:t>(комментарий,</a:t>
            </a:r>
          </a:p>
          <a:p>
            <a:pPr algn="ctr"/>
            <a:r>
              <a:rPr lang="ru-RU" sz="2000" dirty="0" smtClean="0"/>
              <a:t>заметка)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149368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дерево тегов</a:t>
            </a:r>
            <a:endParaRPr lang="ru-RU" sz="2000" dirty="0"/>
          </a:p>
        </p:txBody>
      </p:sp>
      <p:pic>
        <p:nvPicPr>
          <p:cNvPr id="9" name="Рисунок 8" descr="text-b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493812"/>
            <a:ext cx="1781175" cy="9620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57224" y="4008127"/>
            <a:ext cx="92869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0"/>
          </p:cNvCxnSpPr>
          <p:nvPr/>
        </p:nvCxnSpPr>
        <p:spPr>
          <a:xfrm rot="5400000" flipH="1" flipV="1">
            <a:off x="1464448" y="2115019"/>
            <a:ext cx="571504" cy="1928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00496" y="2793681"/>
            <a:ext cx="714382" cy="142876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ta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2208060"/>
            <a:ext cx="1641180" cy="2347909"/>
          </a:xfrm>
          <a:prstGeom prst="rect">
            <a:avLst/>
          </a:prstGeom>
        </p:spPr>
      </p:pic>
      <p:sp>
        <p:nvSpPr>
          <p:cNvPr id="24" name="Дуга 23"/>
          <p:cNvSpPr/>
          <p:nvPr/>
        </p:nvSpPr>
        <p:spPr>
          <a:xfrm rot="21191305" flipV="1">
            <a:off x="2970886" y="3926650"/>
            <a:ext cx="5465103" cy="1032795"/>
          </a:xfrm>
          <a:prstGeom prst="arc">
            <a:avLst>
              <a:gd name="adj1" fmla="val 11042973"/>
              <a:gd name="adj2" fmla="val 21283036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500826" y="3208192"/>
            <a:ext cx="1143008" cy="28575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00892" y="4793945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оглавление,</a:t>
            </a:r>
          </a:p>
          <a:p>
            <a:pPr algn="ctr"/>
            <a:r>
              <a:rPr lang="ru-RU" dirty="0" smtClean="0"/>
              <a:t>предметный указатель и прочее</a:t>
            </a:r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flipV="1">
            <a:off x="6429388" y="2350936"/>
            <a:ext cx="1890853" cy="714380"/>
          </a:xfrm>
          <a:prstGeom prst="arc">
            <a:avLst>
              <a:gd name="adj1" fmla="val 11101278"/>
              <a:gd name="adj2" fmla="val 20059963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us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960" y="5715016"/>
            <a:ext cx="2905114" cy="8900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14414" y="5854503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Я и другие пользователи</a:t>
            </a:r>
          </a:p>
        </p:txBody>
      </p:sp>
      <p:sp>
        <p:nvSpPr>
          <p:cNvPr id="38" name="Овал 37"/>
          <p:cNvSpPr/>
          <p:nvPr/>
        </p:nvSpPr>
        <p:spPr>
          <a:xfrm>
            <a:off x="3214678" y="5643578"/>
            <a:ext cx="714380" cy="1071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20262220" flipV="1">
            <a:off x="6481956" y="3268635"/>
            <a:ext cx="1570318" cy="792459"/>
          </a:xfrm>
          <a:prstGeom prst="arc">
            <a:avLst>
              <a:gd name="adj1" fmla="val 11916479"/>
              <a:gd name="adj2" fmla="val 19362086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0" name="Дуга 39"/>
          <p:cNvSpPr/>
          <p:nvPr/>
        </p:nvSpPr>
        <p:spPr>
          <a:xfrm rot="4763949" flipV="1">
            <a:off x="4680009" y="3355019"/>
            <a:ext cx="929734" cy="581408"/>
          </a:xfrm>
          <a:prstGeom prst="arc">
            <a:avLst>
              <a:gd name="adj1" fmla="val 13536067"/>
              <a:gd name="adj2" fmla="val 19362086"/>
            </a:avLst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286512" y="2928934"/>
            <a:ext cx="2357454" cy="3357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357298"/>
            <a:ext cx="8286808" cy="49292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dirty="0" smtClean="0"/>
              <a:t>Кейс: вдумчивое чтение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3214710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 Он нащупал в потемках ступени и дверь и вошел в переднюю флигеля, затем ощупью пробрался в небольшой коридор и зажег спичку. Тут не было ни души. Стояла чья-то кровать без постели, да темнела в углу чугунная печка. Печати на двери, ведущей в комнату узника, были целы.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   Когда потухла спичка, старик, дрожа от волнения, заглянул в маленькое окно.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   В комнате узника тускло горела свеча. Сам он сидел у стола. Видны были только его спина, волосы на голове да руки. На столе, на двух креслах и на ковре, возле стола, лежали раскрытые книги.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786454"/>
            <a:ext cx="321471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smtClean="0"/>
              <a:t>стр. 30</a:t>
            </a:r>
            <a:r>
              <a:rPr lang="ru-RU" sz="1400" dirty="0"/>
              <a:t> </a:t>
            </a:r>
            <a:r>
              <a:rPr lang="ru-RU" sz="1400" dirty="0" smtClean="0"/>
              <a:t>из 152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143116"/>
            <a:ext cx="1571636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1928826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4364" y="4260538"/>
            <a:ext cx="2951818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462470"/>
            <a:ext cx="1643074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857364"/>
            <a:ext cx="3214710" cy="375487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/>
              <a:t> Он нащупал в потемках ступени и дверь и вошел в переднюю флигеля, затем ощупью пробрался в небольшой коридор и зажег спичку. Тут не было ни души. Стояла чья-то кровать без постели, да темнела в углу чугунная печка. Печати на двери, ведущей в комнату узника, были целы.</a:t>
            </a:r>
            <a:br>
              <a:rPr lang="ru-RU" sz="1400" dirty="0"/>
            </a:br>
            <a:r>
              <a:rPr lang="ru-RU" sz="1400" dirty="0"/>
              <a:t>   Когда потухла спичка, старик, дрожа от волнения, заглянул в маленькое окно.</a:t>
            </a:r>
            <a:br>
              <a:rPr lang="ru-RU" sz="1400" dirty="0"/>
            </a:br>
            <a:r>
              <a:rPr lang="ru-RU" sz="1400" dirty="0"/>
              <a:t>   В комнате узника тускло горела свеча. Сам он сидел у стола. Видны были только его спина, волосы на голове да руки. На столе, на двух креслах и на ковре, возле стола, лежали раскрытые книги.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191664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100" dirty="0" smtClean="0"/>
              <a:t>спустя 15 лет</a:t>
            </a:r>
            <a:endParaRPr lang="ru-RU" sz="1400" spc="1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1500174"/>
            <a:ext cx="321471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smtClean="0"/>
              <a:t>А.П. Чехов «Пари»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2214554"/>
            <a:ext cx="157163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Развязка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388" y="1857364"/>
            <a:ext cx="157163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 флигель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7950" y="1500175"/>
            <a:ext cx="17859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Теги: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4762038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Павел Антонов</a:t>
            </a:r>
            <a:r>
              <a:rPr lang="ru-RU" sz="1400" dirty="0" smtClean="0"/>
              <a:t>:</a:t>
            </a:r>
          </a:p>
          <a:p>
            <a:r>
              <a:rPr lang="ru-RU" sz="1400" spc="100" dirty="0" smtClean="0"/>
              <a:t>здесь меня пробрало</a:t>
            </a:r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43372" y="1500174"/>
            <a:ext cx="17859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Комментарии: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50" y="4431391"/>
            <a:ext cx="221457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Смотреть комментарии пользователей:</a:t>
            </a:r>
          </a:p>
          <a:p>
            <a:endParaRPr lang="ru-RU" sz="200" dirty="0" smtClean="0"/>
          </a:p>
          <a:p>
            <a:pPr>
              <a:buFont typeface="Wingdings"/>
              <a:buChar char="ü"/>
            </a:pPr>
            <a:r>
              <a:rPr lang="ru-RU" sz="1400" dirty="0" smtClean="0"/>
              <a:t> Павел Антонов</a:t>
            </a:r>
          </a:p>
          <a:p>
            <a:pPr>
              <a:buFont typeface="Wingdings"/>
              <a:buChar char="ü"/>
            </a:pPr>
            <a:r>
              <a:rPr lang="ru-RU" sz="1400" dirty="0" smtClean="0"/>
              <a:t> Вероника Евгеньевна</a:t>
            </a:r>
          </a:p>
          <a:p>
            <a:r>
              <a:rPr lang="ru-RU" sz="1400" dirty="0" smtClean="0">
                <a:sym typeface="Wingdings"/>
              </a:rPr>
              <a:t> </a:t>
            </a:r>
            <a:r>
              <a:rPr lang="ru-RU" sz="1100" dirty="0" smtClean="0"/>
              <a:t> </a:t>
            </a:r>
            <a:r>
              <a:rPr lang="ru-RU" sz="1400" dirty="0" smtClean="0"/>
              <a:t>Прочие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7950" y="3000372"/>
            <a:ext cx="2286016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Фильтр на теги:</a:t>
            </a:r>
          </a:p>
          <a:p>
            <a:endParaRPr lang="ru-RU" sz="200" dirty="0" smtClean="0"/>
          </a:p>
          <a:p>
            <a:pPr>
              <a:buFont typeface="Wingdings"/>
              <a:buChar char="û"/>
            </a:pPr>
            <a:r>
              <a:rPr lang="ru-RU" sz="1400" dirty="0" smtClean="0"/>
              <a:t>  Общие</a:t>
            </a:r>
          </a:p>
          <a:p>
            <a:pPr>
              <a:buFont typeface="Wingdings"/>
              <a:buChar char="û"/>
            </a:pPr>
            <a:r>
              <a:rPr lang="ru-RU" sz="1400" dirty="0" smtClean="0"/>
              <a:t>  А.П. Чехов «Пари»</a:t>
            </a:r>
          </a:p>
          <a:p>
            <a:pPr>
              <a:buFont typeface="Wingdings"/>
              <a:buChar char="ü"/>
            </a:pPr>
            <a:r>
              <a:rPr lang="ru-RU" sz="1400" dirty="0" smtClean="0"/>
              <a:t> Собственные</a:t>
            </a:r>
          </a:p>
          <a:p>
            <a:pPr>
              <a:buFont typeface="Wingdings"/>
              <a:buChar char="û"/>
            </a:pPr>
            <a:r>
              <a:rPr lang="ru-RU" sz="1400" dirty="0" smtClean="0"/>
              <a:t>  Пользователей из списка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14942" y="5263234"/>
            <a:ext cx="12858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Понравилось</a:t>
            </a:r>
          </a:p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Ответить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6512" y="6000768"/>
            <a:ext cx="1857388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Убрать панель настроек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&gt;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4" y="2571744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Вероника Евгеньевна:</a:t>
            </a:r>
          </a:p>
          <a:p>
            <a:r>
              <a:rPr lang="ru-RU" sz="1400" spc="100" dirty="0" smtClean="0"/>
              <a:t>почему печка чугунная?</a:t>
            </a:r>
          </a:p>
          <a:p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14942" y="3140989"/>
            <a:ext cx="12858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Понравилось</a:t>
            </a:r>
          </a:p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Ответить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Кейс: динамическая книга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Книга, учебник, статья: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906816"/>
            <a:ext cx="1285884" cy="173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214311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Авторская версия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906816"/>
            <a:ext cx="128588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488" y="214311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Аннотация,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906816"/>
            <a:ext cx="1285884" cy="73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214311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краткая версия,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2906816"/>
            <a:ext cx="128588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00826" y="214961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дополненная версия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000232" y="3049692"/>
            <a:ext cx="857256" cy="428628"/>
          </a:xfrm>
          <a:prstGeom prst="straightConnector1">
            <a:avLst/>
          </a:prstGeom>
          <a:ln w="635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4876" y="3714752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«вода» заменена</a:t>
            </a:r>
            <a:r>
              <a:rPr lang="ru-RU" sz="1600" dirty="0"/>
              <a:t> </a:t>
            </a:r>
            <a:r>
              <a:rPr lang="ru-RU" sz="1600" dirty="0" smtClean="0"/>
              <a:t>на предложения, иллюстрирующие главную мысль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0826" y="573358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трудные места объяснены иначе, приведены дополнительные примеры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8926" y="318609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пара абзацев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472" y="535782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Помогает обозначить избыточность и противоречивость текста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Кейс: электронная память</a:t>
            </a:r>
            <a:endParaRPr lang="ru-RU" dirty="0"/>
          </a:p>
        </p:txBody>
      </p:sp>
      <p:pic>
        <p:nvPicPr>
          <p:cNvPr id="1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04855"/>
            <a:ext cx="5786478" cy="45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571612"/>
            <a:ext cx="2571768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Рабочий прототип, использую в работе</a:t>
            </a:r>
          </a:p>
          <a:p>
            <a:endParaRPr lang="ru-RU" sz="2000" dirty="0" smtClean="0"/>
          </a:p>
          <a:p>
            <a:r>
              <a:rPr lang="ru-RU" sz="2000" dirty="0" smtClean="0"/>
              <a:t>Технологии:</a:t>
            </a:r>
          </a:p>
          <a:p>
            <a:r>
              <a:rPr lang="en-US" sz="2000" dirty="0" err="1" smtClean="0"/>
              <a:t>javascript</a:t>
            </a:r>
            <a:r>
              <a:rPr lang="en-US" sz="2000" dirty="0" smtClean="0"/>
              <a:t>, </a:t>
            </a:r>
            <a:r>
              <a:rPr lang="en-US" sz="2000" dirty="0" err="1" smtClean="0"/>
              <a:t>ajax</a:t>
            </a:r>
            <a:r>
              <a:rPr lang="en-US" sz="2000" dirty="0" smtClean="0"/>
              <a:t>, </a:t>
            </a:r>
            <a:r>
              <a:rPr lang="en-US" sz="2000" dirty="0" err="1" smtClean="0"/>
              <a:t>mysql</a:t>
            </a:r>
            <a:r>
              <a:rPr lang="en-US" sz="2000" dirty="0" smtClean="0"/>
              <a:t>, </a:t>
            </a:r>
            <a:r>
              <a:rPr lang="en-US" sz="2000" dirty="0" err="1" smtClean="0"/>
              <a:t>php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Создание заметки в любом месте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Тег и текст связаны по принципу много-много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Удобный быстрый поиск тегов и заметок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Кейс: компиляция заметок и прочитанного</a:t>
            </a:r>
            <a:r>
              <a:rPr lang="en-US" dirty="0" smtClean="0"/>
              <a:t> </a:t>
            </a:r>
            <a:r>
              <a:rPr lang="ru-RU" dirty="0" smtClean="0"/>
              <a:t>в новый </a:t>
            </a:r>
            <a:r>
              <a:rPr lang="ru-RU" dirty="0" err="1" smtClean="0"/>
              <a:t>контент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928802"/>
            <a:ext cx="3286148" cy="37862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57422" y="2071678"/>
            <a:ext cx="2000264" cy="64633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комментарий из книги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3429000"/>
            <a:ext cx="2000264" cy="92333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заметка из электронной памяти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4786322"/>
            <a:ext cx="20717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выдержка из книги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2071678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Текст, текст, текст статьи.</a:t>
            </a:r>
          </a:p>
          <a:p>
            <a:r>
              <a:rPr lang="ru-RU" dirty="0" smtClean="0"/>
              <a:t>Ибо разместил слева пользователь нужные ему фрагменты. Как будто план он составил.</a:t>
            </a:r>
          </a:p>
          <a:p>
            <a:r>
              <a:rPr lang="ru-RU" dirty="0" smtClean="0"/>
              <a:t>И следовал он этим пометкам. И шаг за шагом родилась у него статья на радость людям.</a:t>
            </a:r>
          </a:p>
          <a:p>
            <a:r>
              <a:rPr lang="ru-RU" dirty="0" smtClean="0"/>
              <a:t>И ничего он не позабыл, т.к. всё было сохранено в </a:t>
            </a:r>
            <a:r>
              <a:rPr lang="ru-RU" dirty="0" err="1" smtClean="0"/>
              <a:t>Пазл</a:t>
            </a:r>
            <a:r>
              <a:rPr lang="ru-RU" dirty="0" smtClean="0"/>
              <a:t> текст.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785926"/>
            <a:ext cx="164307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Дерево тегов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2214554"/>
            <a:ext cx="2000264" cy="203132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Тег 1</a:t>
            </a:r>
          </a:p>
          <a:p>
            <a:r>
              <a:rPr lang="ru-RU" dirty="0" smtClean="0"/>
              <a:t>Тег 2</a:t>
            </a:r>
          </a:p>
          <a:p>
            <a:r>
              <a:rPr lang="ru-RU" dirty="0" smtClean="0"/>
              <a:t>  Тег 2.1</a:t>
            </a:r>
          </a:p>
          <a:p>
            <a:r>
              <a:rPr lang="ru-RU" dirty="0" smtClean="0"/>
              <a:t>  Тег 2.2</a:t>
            </a:r>
          </a:p>
          <a:p>
            <a:r>
              <a:rPr lang="ru-RU" dirty="0" smtClean="0"/>
              <a:t>Тег 3</a:t>
            </a:r>
          </a:p>
          <a:p>
            <a:r>
              <a:rPr lang="ru-RU" dirty="0" smtClean="0"/>
              <a:t>  Тег 3.1</a:t>
            </a:r>
          </a:p>
          <a:p>
            <a:r>
              <a:rPr lang="ru-RU" dirty="0" smtClean="0"/>
              <a:t>     Тег 3.1.1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5886"/>
            <a:ext cx="8229600" cy="46148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Первым реализуем кейс вдумчивого чтения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Площадки для продвижения:</a:t>
            </a:r>
          </a:p>
          <a:p>
            <a:pPr>
              <a:buNone/>
            </a:pPr>
            <a:r>
              <a:rPr lang="ru-RU" sz="2000" dirty="0" err="1" smtClean="0"/>
              <a:t>Онлайн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приложения в соц. сетях (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, одноклассники,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)</a:t>
            </a:r>
          </a:p>
          <a:p>
            <a:r>
              <a:rPr lang="ru-RU" sz="2000" dirty="0" smtClean="0"/>
              <a:t>сайты с книгами (</a:t>
            </a:r>
            <a:r>
              <a:rPr lang="en-US" sz="2000" dirty="0" smtClean="0"/>
              <a:t>lib.ru, bookz.ru, lib.aldebaran.ru, lib.rus.ec)</a:t>
            </a:r>
            <a:endParaRPr lang="ru-RU" sz="2000" dirty="0" smtClean="0"/>
          </a:p>
          <a:p>
            <a:r>
              <a:rPr lang="ru-RU" sz="2000" dirty="0" smtClean="0"/>
              <a:t>сайты со вдумчивым чтением (</a:t>
            </a:r>
            <a:r>
              <a:rPr lang="en-US" sz="2000" dirty="0" smtClean="0"/>
              <a:t>fantlab.ru, alib.ru)</a:t>
            </a:r>
          </a:p>
          <a:p>
            <a:endParaRPr lang="en-US" sz="2000" dirty="0" smtClean="0"/>
          </a:p>
          <a:p>
            <a:pPr>
              <a:buNone/>
            </a:pPr>
            <a:r>
              <a:rPr lang="ru-RU" sz="2000" dirty="0" err="1" smtClean="0"/>
              <a:t>Оффлайн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r>
              <a:rPr lang="ru-RU" sz="2000" dirty="0" smtClean="0"/>
              <a:t>вузы</a:t>
            </a:r>
          </a:p>
          <a:p>
            <a:r>
              <a:rPr lang="ru-RU" sz="2000" dirty="0" smtClean="0"/>
              <a:t>съезды книголюбов</a:t>
            </a:r>
          </a:p>
          <a:p>
            <a:r>
              <a:rPr lang="ru-RU" sz="2000" dirty="0" smtClean="0"/>
              <a:t>положительный отзыв у лидеров мнений</a:t>
            </a:r>
            <a:endParaRPr lang="en-US" sz="2000" dirty="0" smtClean="0"/>
          </a:p>
          <a:p>
            <a:endParaRPr lang="ru-RU" sz="2000" dirty="0"/>
          </a:p>
        </p:txBody>
      </p:sp>
      <p:pic>
        <p:nvPicPr>
          <p:cNvPr id="4" name="Picture 2" descr="C:\Users\АННА\Pictures\69548831_61370718_tumblr_l3trmu0NZm1qaqlnvo1_50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216" y="4463767"/>
            <a:ext cx="3049502" cy="203706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040-BB25-4F49-AC33-B6580879E2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1594</Words>
  <Application>Microsoft Office PowerPoint</Application>
  <PresentationFormat>Экран (4:3)</PresentationFormat>
  <Paragraphs>212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Проблемы… решим!</vt:lpstr>
      <vt:lpstr>Базовые принципы</vt:lpstr>
      <vt:lpstr>Кейс: вдумчивое чтение</vt:lpstr>
      <vt:lpstr>Кейс: динамическая книга</vt:lpstr>
      <vt:lpstr>Кейс: электронная память</vt:lpstr>
      <vt:lpstr>Кейс: компиляция заметок и прочитанного в новый контент</vt:lpstr>
      <vt:lpstr>План</vt:lpstr>
      <vt:lpstr>Слайд 9</vt:lpstr>
      <vt:lpstr>Рынок по кейсу «вдумчивое чтение»</vt:lpstr>
      <vt:lpstr>Где деньги?</vt:lpstr>
      <vt:lpstr>Техническая реализация</vt:lpstr>
      <vt:lpstr>Инвестиционное предложение</vt:lpstr>
      <vt:lpstr>Ищем бизнес-ангела!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srgvetal</dc:creator>
  <cp:lastModifiedBy>srgvetal</cp:lastModifiedBy>
  <cp:revision>234</cp:revision>
  <dcterms:created xsi:type="dcterms:W3CDTF">2011-07-27T10:44:20Z</dcterms:created>
  <dcterms:modified xsi:type="dcterms:W3CDTF">2011-09-12T13:30:38Z</dcterms:modified>
</cp:coreProperties>
</file>